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74" r:id="rId5"/>
    <p:sldId id="268" r:id="rId6"/>
    <p:sldId id="263" r:id="rId7"/>
    <p:sldId id="260" r:id="rId8"/>
    <p:sldId id="261" r:id="rId9"/>
    <p:sldId id="262" r:id="rId10"/>
    <p:sldId id="275" r:id="rId11"/>
    <p:sldId id="265" r:id="rId12"/>
    <p:sldId id="269" r:id="rId13"/>
    <p:sldId id="271" r:id="rId14"/>
    <p:sldId id="272" r:id="rId15"/>
    <p:sldId id="277" r:id="rId16"/>
    <p:sldId id="270" r:id="rId17"/>
    <p:sldId id="266" r:id="rId18"/>
    <p:sldId id="280" r:id="rId19"/>
    <p:sldId id="279" r:id="rId20"/>
    <p:sldId id="283" r:id="rId21"/>
    <p:sldId id="281" r:id="rId22"/>
    <p:sldId id="282" r:id="rId23"/>
    <p:sldId id="276" r:id="rId24"/>
    <p:sldId id="278" r:id="rId25"/>
    <p:sldId id="27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358" y="-9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BAE9-45F7-4BAF-9F14-8FDB033B189E}" type="datetimeFigureOut">
              <a:rPr lang="ko-KR" altLang="en-US" smtClean="0"/>
              <a:t>2017-11-01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사용한 </a:t>
            </a:r>
            <a:r>
              <a:rPr lang="ko-KR" altLang="en-US" dirty="0" err="1" smtClean="0"/>
              <a:t>비구획분석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서울아산병원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임상약리학과</a:t>
            </a:r>
            <a:r>
              <a:rPr lang="ko-KR" altLang="en-US" dirty="0" smtClean="0"/>
              <a:t> 전공의</a:t>
            </a:r>
            <a:endParaRPr lang="en-US" altLang="ko-KR" dirty="0" smtClean="0"/>
          </a:p>
          <a:p>
            <a:r>
              <a:rPr lang="ko-KR" altLang="en-US" dirty="0" err="1" smtClean="0"/>
              <a:t>한성필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파라메터의</a:t>
            </a:r>
            <a:r>
              <a:rPr lang="ko-KR" altLang="en-US" dirty="0" smtClean="0"/>
              <a:t> 의미를 </a:t>
            </a:r>
            <a:r>
              <a:rPr lang="ko-KR" altLang="en-US" dirty="0" err="1" smtClean="0"/>
              <a:t>알고싶으면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97152"/>
            <a:ext cx="8784976" cy="173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899592" y="4841134"/>
            <a:ext cx="504056" cy="24637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8" y="644404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tblNCA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전체 대상자 </a:t>
            </a: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 보고서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보고서를 통해 다른 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기관과 정보 공유</a:t>
            </a:r>
            <a:endParaRPr lang="en-US" altLang="ko-KR" dirty="0" smtClean="0"/>
          </a:p>
          <a:p>
            <a:r>
              <a:rPr lang="en-US" altLang="ko-KR" dirty="0" smtClean="0"/>
              <a:t>pdf, rtf, text </a:t>
            </a:r>
            <a:r>
              <a:rPr lang="ko-KR" altLang="en-US" dirty="0" smtClean="0"/>
              <a:t>형식 지원</a:t>
            </a:r>
            <a:endParaRPr lang="en-US" altLang="ko-KR" dirty="0" smtClean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txtNCA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pdfNCA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 시각화</a:t>
            </a:r>
            <a:r>
              <a:rPr lang="en-US" altLang="ko-KR" dirty="0"/>
              <a:t> </a:t>
            </a:r>
            <a:r>
              <a:rPr lang="en-US" altLang="ko-KR" dirty="0" smtClean="0"/>
              <a:t>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plotPK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인터넷 </a:t>
            </a:r>
            <a:r>
              <a:rPr lang="ko-KR" altLang="en-US" dirty="0" err="1" smtClean="0"/>
              <a:t>웹브라우져를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http://</a:t>
            </a:r>
            <a:r>
              <a:rPr lang="en-US" altLang="ko-KR" dirty="0" err="1" smtClean="0"/>
              <a:t>asan.shinyapps.io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pkrshiny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Shiny</a:t>
            </a:r>
            <a:r>
              <a:rPr lang="ko-KR" altLang="en-US" dirty="0" smtClean="0"/>
              <a:t>를 이용한 간편한 </a:t>
            </a:r>
            <a:r>
              <a:rPr lang="ko-KR" altLang="en-US" dirty="0" err="1" smtClean="0"/>
              <a:t>비구획분석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업로드 하여 </a:t>
            </a:r>
            <a:r>
              <a:rPr lang="en-US" altLang="ko-KR" dirty="0" err="1" smtClean="0"/>
              <a:t>NonCompart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ncar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pkr</a:t>
            </a:r>
            <a:r>
              <a:rPr lang="ko-KR" altLang="en-US" dirty="0" smtClean="0"/>
              <a:t>의 핵심 기능을 클릭하여 수행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</a:t>
            </a:r>
            <a:r>
              <a:rPr lang="ko-KR" altLang="en-US" dirty="0" smtClean="0"/>
              <a:t>이 설치되어 있지 않은 </a:t>
            </a:r>
            <a:r>
              <a:rPr lang="en-US" altLang="ko-KR" dirty="0" smtClean="0"/>
              <a:t>PC, Mac, Linux, </a:t>
            </a:r>
            <a:r>
              <a:rPr lang="ko-KR" altLang="en-US" dirty="0" smtClean="0"/>
              <a:t>혹은 휴대폰으로도 접속 가능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err="1" smtClean="0">
                <a:hlinkClick r:id="rId2"/>
              </a:rPr>
              <a:t>asan.shinyapps.io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err="1" smtClean="0">
                <a:hlinkClick r:id="rId2"/>
              </a:rPr>
              <a:t>pkrshiny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사용하여 </a:t>
            </a:r>
            <a:r>
              <a:rPr lang="ko-KR" altLang="en-US" dirty="0" err="1" smtClean="0"/>
              <a:t>비구획분석을</a:t>
            </a:r>
            <a:r>
              <a:rPr lang="ko-KR" altLang="en-US" dirty="0" smtClean="0"/>
              <a:t> 수행할 수 있도록 안내할 것입니다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무료 소프트웨어인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그 패키지를 통해서 상용 소프트웨어와 동일한 결과를 얻을 수 있음</a:t>
            </a:r>
            <a:r>
              <a:rPr lang="en-US" altLang="ko-KR" dirty="0" smtClean="0"/>
              <a:t>. ($0)</a:t>
            </a:r>
          </a:p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사용하여 이후 여러 통계 분석을 연속적으로 행할 수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(Bioequivalence, ANOVA, linear regression, </a:t>
            </a:r>
            <a:r>
              <a:rPr lang="en-US" altLang="ko-KR" dirty="0" err="1" smtClean="0"/>
              <a:t>glm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자료의 오류가 있을 때 재분석을 쉽게 할 수 있고 보고서와 그림의 수정도 한번에 행할 수 있음 → </a:t>
            </a:r>
            <a:r>
              <a:rPr lang="en-US" altLang="ko-KR" dirty="0" smtClean="0"/>
              <a:t>Continuous Integration &amp; Reproducible Research</a:t>
            </a:r>
            <a:endParaRPr lang="ko-KR" altLang="en-US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매뉴얼 </a:t>
            </a:r>
            <a:r>
              <a:rPr lang="ko-KR" altLang="en-US" dirty="0"/>
              <a:t>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Gitbook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</a:t>
            </a:r>
            <a:r>
              <a:rPr lang="en-US" altLang="ko-KR" dirty="0" err="1" smtClean="0">
                <a:hlinkClick r:id="rId2"/>
              </a:rPr>
              <a:t>asancpt.github.io</a:t>
            </a:r>
            <a:r>
              <a:rPr lang="en-US" altLang="ko-KR" dirty="0" smtClean="0">
                <a:hlinkClick r:id="rId2"/>
              </a:rPr>
              <a:t>/book-</a:t>
            </a:r>
            <a:r>
              <a:rPr lang="en-US" altLang="ko-KR" dirty="0" err="1" smtClean="0">
                <a:hlinkClick r:id="rId2"/>
              </a:rPr>
              <a:t>ncar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3933056"/>
            <a:ext cx="8784976" cy="290472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altLang="ko-KR" b="1" dirty="0" smtClean="0"/>
              <a:t>Reference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-Bae</a:t>
            </a:r>
            <a:r>
              <a:rPr lang="en-US" altLang="ko-KR" dirty="0"/>
              <a:t>, Kyun-Seop. </a:t>
            </a:r>
            <a:r>
              <a:rPr lang="en-US" altLang="ko-KR" dirty="0" err="1"/>
              <a:t>2017a</a:t>
            </a:r>
            <a:r>
              <a:rPr lang="en-US" altLang="ko-KR" dirty="0"/>
              <a:t>. </a:t>
            </a:r>
            <a:r>
              <a:rPr lang="en-US" altLang="ko-KR" i="1" dirty="0" err="1"/>
              <a:t>Ncar</a:t>
            </a:r>
            <a:r>
              <a:rPr lang="en-US" altLang="ko-KR" i="1" dirty="0"/>
              <a:t>: </a:t>
            </a:r>
            <a:r>
              <a:rPr lang="en-US" altLang="ko-KR" i="1" dirty="0" err="1"/>
              <a:t>Noncompartmental</a:t>
            </a:r>
            <a:r>
              <a:rPr lang="en-US" altLang="ko-KR" i="1" dirty="0"/>
              <a:t> Analysis for Pharmacokinetic Report</a:t>
            </a:r>
            <a:r>
              <a:rPr lang="en-US" altLang="ko-KR" dirty="0"/>
              <a:t>. </a:t>
            </a:r>
            <a:r>
              <a:rPr lang="en-US" altLang="ko-KR" dirty="0">
                <a:hlinkClick r:id="rId2"/>
              </a:rPr>
              <a:t>https://CRAN.R-</a:t>
            </a:r>
            <a:r>
              <a:rPr lang="en-US" altLang="ko-KR" dirty="0" err="1">
                <a:hlinkClick r:id="rId2"/>
              </a:rPr>
              <a:t>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ncar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 smtClean="0"/>
              <a:t>-Bae, Kyun-Seop. </a:t>
            </a:r>
            <a:r>
              <a:rPr lang="en-US" altLang="ko-KR" dirty="0" err="1" smtClean="0"/>
              <a:t>2017b</a:t>
            </a:r>
            <a:r>
              <a:rPr lang="en-US" altLang="ko-KR" dirty="0"/>
              <a:t>. </a:t>
            </a:r>
            <a:r>
              <a:rPr lang="en-US" altLang="ko-KR" i="1" dirty="0" err="1"/>
              <a:t>NonCompart</a:t>
            </a:r>
            <a:r>
              <a:rPr lang="en-US" altLang="ko-KR" i="1" dirty="0"/>
              <a:t>: </a:t>
            </a:r>
            <a:r>
              <a:rPr lang="en-US" altLang="ko-KR" i="1" dirty="0" err="1"/>
              <a:t>Noncompartmental</a:t>
            </a:r>
            <a:r>
              <a:rPr lang="en-US" altLang="ko-KR" i="1" dirty="0"/>
              <a:t> Analysis for Pharmacokinetic Data</a:t>
            </a:r>
            <a:r>
              <a:rPr lang="en-US" altLang="ko-KR" dirty="0"/>
              <a:t>. </a:t>
            </a:r>
            <a:r>
              <a:rPr lang="en-US" altLang="ko-KR" dirty="0">
                <a:hlinkClick r:id="rId3"/>
              </a:rPr>
              <a:t>https://CRAN.R-</a:t>
            </a:r>
            <a:r>
              <a:rPr lang="en-US" altLang="ko-KR" dirty="0" err="1">
                <a:hlinkClick r:id="rId3"/>
              </a:rPr>
              <a:t>project.org</a:t>
            </a:r>
            <a:r>
              <a:rPr lang="en-US" altLang="ko-KR" dirty="0">
                <a:hlinkClick r:id="rId3"/>
              </a:rPr>
              <a:t>/package=</a:t>
            </a:r>
            <a:r>
              <a:rPr lang="en-US" altLang="ko-KR" dirty="0" err="1">
                <a:hlinkClick r:id="rId3"/>
              </a:rPr>
              <a:t>NonCompart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 smtClean="0"/>
              <a:t>-Bae</a:t>
            </a:r>
            <a:r>
              <a:rPr lang="en-US" altLang="ko-KR" dirty="0"/>
              <a:t>, Kyun-Seop, and </a:t>
            </a:r>
            <a:r>
              <a:rPr lang="en-US" altLang="ko-KR" dirty="0" err="1"/>
              <a:t>Jee</a:t>
            </a:r>
            <a:r>
              <a:rPr lang="en-US" altLang="ko-KR" dirty="0"/>
              <a:t> Eun Lee. 2017. </a:t>
            </a:r>
            <a:r>
              <a:rPr lang="en-US" altLang="ko-KR" i="1" dirty="0" err="1"/>
              <a:t>Pkr</a:t>
            </a:r>
            <a:r>
              <a:rPr lang="en-US" altLang="ko-KR" i="1" dirty="0"/>
              <a:t>: Pharmacokinetics in R</a:t>
            </a:r>
            <a:r>
              <a:rPr lang="en-US" altLang="ko-KR" dirty="0"/>
              <a:t>. </a:t>
            </a:r>
            <a:r>
              <a:rPr lang="en-US" altLang="ko-KR" dirty="0">
                <a:hlinkClick r:id="rId4"/>
              </a:rPr>
              <a:t>https://CRAN.R-</a:t>
            </a:r>
            <a:r>
              <a:rPr lang="en-US" altLang="ko-KR" dirty="0" err="1">
                <a:hlinkClick r:id="rId4"/>
              </a:rPr>
              <a:t>project.org</a:t>
            </a:r>
            <a:r>
              <a:rPr lang="en-US" altLang="ko-KR" dirty="0">
                <a:hlinkClick r:id="rId4"/>
              </a:rPr>
              <a:t>/package=</a:t>
            </a:r>
            <a:r>
              <a:rPr lang="en-US" altLang="ko-KR" dirty="0" err="1">
                <a:hlinkClick r:id="rId4"/>
              </a:rPr>
              <a:t>pkr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 smtClean="0"/>
              <a:t>-</a:t>
            </a:r>
            <a:r>
              <a:rPr lang="en-US" altLang="ko-KR" dirty="0" err="1" smtClean="0"/>
              <a:t>Gabrielsson</a:t>
            </a:r>
            <a:r>
              <a:rPr lang="en-US" altLang="ko-KR" dirty="0" smtClean="0"/>
              <a:t> J, Weiner D. Pharmacokinetic and </a:t>
            </a:r>
            <a:r>
              <a:rPr lang="en-US" altLang="ko-KR" dirty="0" err="1" smtClean="0"/>
              <a:t>Pharmacodynamic</a:t>
            </a:r>
            <a:r>
              <a:rPr lang="en-US" altLang="ko-KR" dirty="0" smtClean="0"/>
              <a:t> Data Analysis - Concepts and Applications. 5th ed. 2016. (ISBN:9198299107).</a:t>
            </a:r>
          </a:p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NonCompart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ncar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분석을 쉽게 해 주는 프로그램</a:t>
            </a:r>
            <a:endParaRPr lang="en-US" altLang="ko-KR" dirty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비용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WinNonLin</a:t>
            </a:r>
            <a:r>
              <a:rPr lang="en-US" altLang="ko-KR" dirty="0" smtClean="0"/>
              <a:t> (~$</a:t>
            </a:r>
            <a:r>
              <a:rPr lang="en-US" altLang="ko-KR" dirty="0" err="1" smtClean="0"/>
              <a:t>5k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와 동일한 결과를 얻을 수 있음을 반복적으로 확인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시각화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숫자 계산 뿐만 아니라 시각화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농도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시간 곡선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용량군</a:t>
            </a:r>
            <a:r>
              <a:rPr lang="ko-KR" altLang="en-US" dirty="0" smtClean="0"/>
              <a:t> 별 </a:t>
            </a:r>
            <a:r>
              <a:rPr lang="ko-KR" altLang="en-US" dirty="0" err="1" smtClean="0"/>
              <a:t>파라메터의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forest plot </a:t>
            </a:r>
            <a:r>
              <a:rPr lang="ko-KR" altLang="en-US" dirty="0" smtClean="0"/>
              <a:t>등의 유용한 그림도 쉽게 그릴 수 있습니다</a:t>
            </a:r>
            <a:r>
              <a:rPr lang="en-US" altLang="ko-KR" dirty="0" smtClean="0"/>
              <a:t>.- </a:t>
            </a:r>
          </a:p>
          <a:p>
            <a:pPr lvl="1"/>
            <a:r>
              <a:rPr lang="ko-KR" altLang="en-US" b="1" dirty="0" smtClean="0"/>
              <a:t>표준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CDISC SDTM </a:t>
            </a:r>
            <a:r>
              <a:rPr lang="ko-KR" altLang="en-US" dirty="0" smtClean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 smtClean="0"/>
              <a:t>속도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통한 빠른 계산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연속성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재현가능한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예시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theophylline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Indomethacin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데이터가 내장되어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err="1" smtClean="0"/>
              <a:t>Theoph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theophylline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err="1" smtClean="0"/>
              <a:t>320mg</a:t>
            </a:r>
            <a:r>
              <a:rPr lang="en-US" altLang="ko-KR" dirty="0" smtClean="0"/>
              <a:t> PO </a:t>
            </a:r>
            <a:r>
              <a:rPr lang="ko-KR" altLang="en-US" dirty="0" err="1" smtClean="0"/>
              <a:t>단회투여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0~24</a:t>
            </a:r>
            <a:r>
              <a:rPr lang="ko-KR" altLang="en-US" dirty="0" smtClean="0"/>
              <a:t>시간 채혈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NONMEM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run </a:t>
            </a:r>
            <a:r>
              <a:rPr lang="ko-KR" altLang="en-US" dirty="0" smtClean="0"/>
              <a:t>폴더의 </a:t>
            </a:r>
            <a:r>
              <a:rPr lang="en-US" altLang="ko-KR" dirty="0" smtClean="0"/>
              <a:t>THEOPP </a:t>
            </a:r>
            <a:r>
              <a:rPr lang="ko-KR" altLang="en-US" dirty="0" smtClean="0"/>
              <a:t>데이터와 동일</a:t>
            </a:r>
            <a:endParaRPr lang="en-US" altLang="ko-KR" dirty="0" smtClean="0"/>
          </a:p>
          <a:p>
            <a:r>
              <a:rPr lang="en-US" altLang="ko-KR" b="1" dirty="0" err="1" smtClean="0"/>
              <a:t>Indometh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Indomethacin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err="1" smtClean="0"/>
              <a:t>25mg</a:t>
            </a:r>
            <a:r>
              <a:rPr lang="en-US" altLang="ko-KR" dirty="0" smtClean="0"/>
              <a:t> IV bolus </a:t>
            </a:r>
            <a:r>
              <a:rPr lang="ko-KR" altLang="en-US" dirty="0" err="1" smtClean="0"/>
              <a:t>단회투여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0~8</a:t>
            </a:r>
            <a:r>
              <a:rPr lang="ko-KR" altLang="en-US" dirty="0" smtClean="0"/>
              <a:t>시간 채혈</a:t>
            </a:r>
            <a:r>
              <a:rPr lang="en-US" altLang="ko-KR" dirty="0" smtClean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분석의 계산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4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hlinkClick r:id="rId2"/>
              </a:rPr>
              <a:t>https://</a:t>
            </a:r>
            <a:r>
              <a:rPr lang="en-US" altLang="ko-KR" dirty="0" err="1" smtClean="0">
                <a:hlinkClick r:id="rId2"/>
              </a:rPr>
              <a:t>cran.r-project.org</a:t>
            </a:r>
            <a:r>
              <a:rPr lang="en-US" altLang="ko-KR" dirty="0" smtClean="0">
                <a:hlinkClick r:id="rId2"/>
              </a:rPr>
              <a:t>/package=</a:t>
            </a:r>
            <a:r>
              <a:rPr lang="en-US" altLang="ko-KR" dirty="0" err="1" smtClean="0">
                <a:hlinkClick r:id="rId2"/>
              </a:rPr>
              <a:t>NonCompart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기초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설치하기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불러오기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도움 </a:t>
            </a:r>
            <a:r>
              <a:rPr lang="ko-KR" altLang="en-US" dirty="0" err="1" smtClean="0"/>
              <a:t>필요할때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sNCA</a:t>
            </a:r>
            <a:r>
              <a:rPr lang="en-US" altLang="ko-KR" dirty="0" smtClean="0"/>
              <a:t>(): </a:t>
            </a:r>
            <a:r>
              <a:rPr lang="ko-KR" altLang="en-US" dirty="0" err="1" smtClean="0"/>
              <a:t>한명만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366</Words>
  <Application>Microsoft Office PowerPoint</Application>
  <PresentationFormat>화면 슬라이드 쇼(4:3)</PresentationFormat>
  <Paragraphs>73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R을 사용한 비구획분석 (NCA)</vt:lpstr>
      <vt:lpstr>목적</vt:lpstr>
      <vt:lpstr>NonCompart, ncar, pkr</vt:lpstr>
      <vt:lpstr>예시 자료</vt:lpstr>
      <vt:lpstr>NonCompart</vt:lpstr>
      <vt:lpstr>CRAN</vt:lpstr>
      <vt:lpstr>기초 작업</vt:lpstr>
      <vt:lpstr>기본 자료</vt:lpstr>
      <vt:lpstr>sNCA(): 한명만 비구획분석</vt:lpstr>
      <vt:lpstr>각 파라메터의 의미를 알고싶으면?</vt:lpstr>
      <vt:lpstr>tblNCA(): 전체 대상자 비구획분석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프레젠테이션</vt:lpstr>
      <vt:lpstr>PowerPoint 프레젠테이션</vt:lpstr>
      <vt:lpstr>결론</vt:lpstr>
      <vt:lpstr>매뉴얼 책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Sungpil Han MD/PhD</cp:lastModifiedBy>
  <cp:revision>65</cp:revision>
  <dcterms:created xsi:type="dcterms:W3CDTF">2017-11-01T08:07:39Z</dcterms:created>
  <dcterms:modified xsi:type="dcterms:W3CDTF">2017-11-01T09:29:25Z</dcterms:modified>
</cp:coreProperties>
</file>